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210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032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2292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565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04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4809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337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064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775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532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612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6920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C35A8-3B60-43A5-B20C-16CF48763690}" type="datetimeFigureOut">
              <a:rPr lang="ko-KR" altLang="en-US" smtClean="0"/>
              <a:t>2023-12-19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7974-6FD7-4FB0-8C00-0DD859A03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0171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smooch.io/guide/sending-messages/" TargetMode="External"/><Relationship Id="rId2" Type="http://schemas.openxmlformats.org/officeDocument/2006/relationships/hyperlink" Target="https://docs.smooch.io/guide/api-quickstar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smooch.io/rest/#section/Webhook-Trigger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3"/>
          <p:cNvSpPr txBox="1">
            <a:spLocks/>
          </p:cNvSpPr>
          <p:nvPr/>
        </p:nvSpPr>
        <p:spPr>
          <a:xfrm>
            <a:off x="770389" y="110145"/>
            <a:ext cx="10515600" cy="792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2800" dirty="0"/>
          </a:p>
        </p:txBody>
      </p:sp>
      <p:sp>
        <p:nvSpPr>
          <p:cNvPr id="9" name="내용 개체 틀 4"/>
          <p:cNvSpPr txBox="1">
            <a:spLocks/>
          </p:cNvSpPr>
          <p:nvPr/>
        </p:nvSpPr>
        <p:spPr>
          <a:xfrm>
            <a:off x="409662" y="889703"/>
            <a:ext cx="11360092" cy="2541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 smtClean="0"/>
              <a:t>API </a:t>
            </a:r>
            <a:r>
              <a:rPr lang="ko-KR" altLang="en-US" sz="1200" b="1" dirty="0"/>
              <a:t>빠른 시작</a:t>
            </a:r>
            <a:r>
              <a:rPr lang="en-US" altLang="ko-KR" sz="1200" dirty="0"/>
              <a:t/>
            </a:r>
            <a:br>
              <a:rPr lang="en-US" altLang="ko-KR" sz="1200" dirty="0"/>
            </a:br>
            <a:r>
              <a:rPr lang="en-US" altLang="ko-KR" sz="1200" dirty="0">
                <a:hlinkClick r:id="rId2"/>
              </a:rPr>
              <a:t>https://docs.smooch.io/guide/api-quickstart/</a:t>
            </a:r>
            <a:endParaRPr lang="en-US" altLang="ko-KR" sz="1200" dirty="0"/>
          </a:p>
          <a:p>
            <a:r>
              <a:rPr lang="ko-KR" altLang="en-US" sz="1200" b="1" dirty="0"/>
              <a:t>메시지 받기</a:t>
            </a:r>
            <a:r>
              <a:rPr lang="en-US" altLang="ko-KR" sz="1200" dirty="0"/>
              <a:t/>
            </a:r>
            <a:br>
              <a:rPr lang="en-US" altLang="ko-KR" sz="1200" dirty="0"/>
            </a:br>
            <a:r>
              <a:rPr lang="en-US" altLang="ko-KR" sz="1200" dirty="0"/>
              <a:t>https://docs.smooch.io/guide/receiving-messages/</a:t>
            </a:r>
          </a:p>
          <a:p>
            <a:r>
              <a:rPr lang="ko-KR" altLang="en-US" sz="1200" b="1" dirty="0"/>
              <a:t>메시지 보내기</a:t>
            </a:r>
            <a:r>
              <a:rPr lang="en-US" altLang="ko-KR" sz="1200" dirty="0"/>
              <a:t/>
            </a:r>
            <a:br>
              <a:rPr lang="en-US" altLang="ko-KR" sz="1200" dirty="0"/>
            </a:br>
            <a:r>
              <a:rPr lang="en-US" altLang="ko-KR" sz="1200" dirty="0">
                <a:hlinkClick r:id="rId3"/>
              </a:rPr>
              <a:t>https://docs.smooch.io/guide/sending-messages</a:t>
            </a:r>
            <a:r>
              <a:rPr lang="en-US" altLang="ko-KR" sz="1200" dirty="0" smtClean="0">
                <a:hlinkClick r:id="rId3"/>
              </a:rPr>
              <a:t>/</a:t>
            </a:r>
            <a:endParaRPr lang="en-US" altLang="ko-KR" sz="1200" dirty="0" smtClean="0"/>
          </a:p>
          <a:p>
            <a:r>
              <a:rPr lang="en-US" altLang="ko-KR" sz="1200" b="1" dirty="0"/>
              <a:t>Switchboard</a:t>
            </a:r>
            <a:r>
              <a:rPr lang="en-US" altLang="ko-KR" sz="1200" dirty="0"/>
              <a:t/>
            </a:r>
            <a:br>
              <a:rPr lang="en-US" altLang="ko-KR" sz="1200" dirty="0"/>
            </a:br>
            <a:r>
              <a:rPr lang="en-US" altLang="ko-KR" sz="1200" dirty="0"/>
              <a:t>https://docs.smooch.io/guide/switchboard/</a:t>
            </a:r>
          </a:p>
          <a:p>
            <a:r>
              <a:rPr lang="ko-KR" altLang="en-US" sz="1200" b="1" dirty="0" err="1" smtClean="0"/>
              <a:t>젠데스크로</a:t>
            </a:r>
            <a:r>
              <a:rPr lang="ko-KR" altLang="en-US" sz="1200" b="1" dirty="0" smtClean="0"/>
              <a:t> </a:t>
            </a:r>
            <a:r>
              <a:rPr lang="en-US" altLang="ko-KR" sz="1200" b="1" dirty="0" smtClean="0"/>
              <a:t>Metadata </a:t>
            </a:r>
            <a:r>
              <a:rPr lang="ko-KR" altLang="en-US" sz="1200" b="1" dirty="0" smtClean="0"/>
              <a:t>보내기</a:t>
            </a:r>
            <a:r>
              <a:rPr lang="en-US" altLang="ko-KR" sz="1200" dirty="0"/>
              <a:t/>
            </a:r>
            <a:br>
              <a:rPr lang="en-US" altLang="ko-KR" sz="1200" dirty="0"/>
            </a:br>
            <a:r>
              <a:rPr lang="en-US" altLang="ko-KR" sz="1200" dirty="0"/>
              <a:t>https://docs.smooch.io/guide/switchboard/#</a:t>
            </a:r>
            <a:r>
              <a:rPr lang="en-US" altLang="ko-KR" sz="1200" dirty="0" smtClean="0"/>
              <a:t>metadata-sent-to-zendes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0676" y="330647"/>
            <a:ext cx="5449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/>
              <a:t>Sunshine Conversations Docs</a:t>
            </a:r>
            <a:endParaRPr lang="en-US" altLang="ko-KR" sz="1600" b="1" dirty="0" smtClean="0">
              <a:latin typeface="+mj-lt"/>
            </a:endParaRPr>
          </a:p>
        </p:txBody>
      </p:sp>
      <p:sp>
        <p:nvSpPr>
          <p:cNvPr id="5" name="내용 개체 틀 4"/>
          <p:cNvSpPr txBox="1">
            <a:spLocks/>
          </p:cNvSpPr>
          <p:nvPr/>
        </p:nvSpPr>
        <p:spPr>
          <a:xfrm>
            <a:off x="409662" y="4380922"/>
            <a:ext cx="11360092" cy="218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 smtClean="0"/>
              <a:t>API References</a:t>
            </a:r>
            <a:r>
              <a:rPr lang="en-US" altLang="ko-KR" sz="1200" dirty="0"/>
              <a:t/>
            </a:r>
            <a:br>
              <a:rPr lang="en-US" altLang="ko-KR" sz="1200" dirty="0"/>
            </a:br>
            <a:r>
              <a:rPr lang="en-US" altLang="ko-KR" sz="1200" dirty="0"/>
              <a:t>https://</a:t>
            </a:r>
            <a:r>
              <a:rPr lang="en-US" altLang="ko-KR" sz="1200" dirty="0" smtClean="0"/>
              <a:t>docs.smooch.io/rest</a:t>
            </a:r>
            <a:r>
              <a:rPr lang="en-US" altLang="ko-KR" sz="1200" dirty="0"/>
              <a:t>/</a:t>
            </a:r>
            <a:endParaRPr lang="en-US" altLang="ko-KR" sz="12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80676" y="3821866"/>
            <a:ext cx="5449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/>
              <a:t>Sunshine Conversations API References</a:t>
            </a:r>
            <a:endParaRPr lang="en-US" altLang="ko-KR" sz="1600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97781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직사각형 79"/>
          <p:cNvSpPr/>
          <p:nvPr/>
        </p:nvSpPr>
        <p:spPr>
          <a:xfrm>
            <a:off x="354653" y="847288"/>
            <a:ext cx="11496675" cy="5150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TextBox 69"/>
          <p:cNvSpPr txBox="1"/>
          <p:nvPr/>
        </p:nvSpPr>
        <p:spPr>
          <a:xfrm>
            <a:off x="380676" y="330647"/>
            <a:ext cx="5449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latin typeface="+mj-lt"/>
              </a:rPr>
              <a:t>대화 </a:t>
            </a:r>
            <a:r>
              <a:rPr lang="ko-KR" altLang="en-US" sz="1600" b="1" dirty="0" err="1" smtClean="0">
                <a:latin typeface="+mj-lt"/>
              </a:rPr>
              <a:t>인입</a:t>
            </a:r>
            <a:r>
              <a:rPr lang="ko-KR" altLang="en-US" sz="1600" b="1" dirty="0" smtClean="0">
                <a:latin typeface="+mj-lt"/>
              </a:rPr>
              <a:t> </a:t>
            </a:r>
            <a:r>
              <a:rPr lang="en-US" altLang="ko-KR" sz="1600" b="1" dirty="0" smtClean="0">
                <a:latin typeface="+mj-lt"/>
              </a:rPr>
              <a:t>Flow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4032990" y="1738766"/>
            <a:ext cx="4140000" cy="39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Sunco</a:t>
            </a:r>
            <a:r>
              <a:rPr lang="en-US" altLang="ko-KR" sz="1200" b="1" dirty="0" smtClean="0"/>
              <a:t> </a:t>
            </a:r>
            <a:r>
              <a:rPr lang="en-US" altLang="ko-KR" sz="1200" b="1" dirty="0"/>
              <a:t>U</a:t>
            </a:r>
            <a:r>
              <a:rPr lang="en-US" altLang="ko-KR" sz="1200" b="1" dirty="0" smtClean="0"/>
              <a:t>ser </a:t>
            </a:r>
            <a:r>
              <a:rPr lang="ko-KR" altLang="en-US" sz="1200" b="1" dirty="0" smtClean="0"/>
              <a:t>조회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en-US" altLang="ko-KR" sz="1000" dirty="0" smtClean="0"/>
              <a:t>https://docs.smooch.io/rest/#operation/getUser</a:t>
            </a:r>
            <a:endParaRPr lang="ko-KR" altLang="en-US" sz="1000" dirty="0"/>
          </a:p>
        </p:txBody>
      </p:sp>
      <p:sp>
        <p:nvSpPr>
          <p:cNvPr id="8" name="직사각형 7"/>
          <p:cNvSpPr/>
          <p:nvPr/>
        </p:nvSpPr>
        <p:spPr>
          <a:xfrm>
            <a:off x="6349927" y="2433447"/>
            <a:ext cx="4140000" cy="39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/>
              <a:t>S</a:t>
            </a:r>
            <a:r>
              <a:rPr lang="en-US" altLang="ko-KR" sz="1200" b="1" dirty="0" err="1" smtClean="0"/>
              <a:t>unco</a:t>
            </a:r>
            <a:r>
              <a:rPr lang="en-US" altLang="ko-KR" sz="1200" b="1" dirty="0" smtClean="0"/>
              <a:t> </a:t>
            </a:r>
            <a:r>
              <a:rPr lang="en-US" altLang="ko-KR" sz="1200" b="1" dirty="0"/>
              <a:t>U</a:t>
            </a:r>
            <a:r>
              <a:rPr lang="en-US" altLang="ko-KR" sz="1200" b="1" dirty="0" smtClean="0"/>
              <a:t>ser </a:t>
            </a:r>
            <a:r>
              <a:rPr lang="ko-KR" altLang="en-US" sz="1200" b="1" dirty="0" smtClean="0"/>
              <a:t>생성</a:t>
            </a:r>
            <a:endParaRPr lang="en-US" altLang="ko-KR" sz="1200" b="1" dirty="0" smtClean="0"/>
          </a:p>
          <a:p>
            <a:pPr algn="ctr"/>
            <a:r>
              <a:rPr lang="en-US" altLang="ko-KR" sz="1000" dirty="0" smtClean="0"/>
              <a:t>https://docs.smooch.io/rest/#operation/createUser</a:t>
            </a:r>
            <a:endParaRPr lang="ko-KR" altLang="en-US" sz="1000" dirty="0"/>
          </a:p>
        </p:txBody>
      </p:sp>
      <p:sp>
        <p:nvSpPr>
          <p:cNvPr id="9" name="직사각형 8"/>
          <p:cNvSpPr/>
          <p:nvPr/>
        </p:nvSpPr>
        <p:spPr>
          <a:xfrm>
            <a:off x="6349927" y="3128128"/>
            <a:ext cx="4140000" cy="39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Sunco</a:t>
            </a:r>
            <a:r>
              <a:rPr lang="en-US" altLang="ko-KR" sz="1200" b="1" dirty="0" smtClean="0"/>
              <a:t> User </a:t>
            </a:r>
            <a:r>
              <a:rPr lang="en-US" altLang="ko-KR" sz="1200" b="1" dirty="0"/>
              <a:t>C</a:t>
            </a:r>
            <a:r>
              <a:rPr lang="en-US" altLang="ko-KR" sz="1200" b="1" dirty="0" smtClean="0"/>
              <a:t>onversation </a:t>
            </a:r>
            <a:r>
              <a:rPr lang="ko-KR" altLang="en-US" sz="1200" b="1" dirty="0" smtClean="0"/>
              <a:t>생성</a:t>
            </a:r>
            <a:endParaRPr lang="en-US" altLang="ko-KR" sz="1200" b="1" dirty="0" smtClean="0"/>
          </a:p>
          <a:p>
            <a:pPr algn="ctr"/>
            <a:r>
              <a:rPr lang="en-US" altLang="ko-KR" sz="1000" dirty="0" smtClean="0"/>
              <a:t>https://docs.smooch.io/rest/#operation/createConversation</a:t>
            </a:r>
            <a:endParaRPr lang="ko-KR" altLang="en-US" sz="1000" dirty="0"/>
          </a:p>
        </p:txBody>
      </p:sp>
      <p:sp>
        <p:nvSpPr>
          <p:cNvPr id="10" name="직사각형 9"/>
          <p:cNvSpPr/>
          <p:nvPr/>
        </p:nvSpPr>
        <p:spPr>
          <a:xfrm>
            <a:off x="1860352" y="2803161"/>
            <a:ext cx="4140000" cy="39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/>
              <a:t>S</a:t>
            </a:r>
            <a:r>
              <a:rPr lang="en-US" altLang="ko-KR" sz="1200" b="1" dirty="0" err="1" smtClean="0"/>
              <a:t>unco</a:t>
            </a:r>
            <a:r>
              <a:rPr lang="en-US" altLang="ko-KR" sz="1200" b="1" dirty="0" smtClean="0"/>
              <a:t> </a:t>
            </a:r>
            <a:r>
              <a:rPr lang="en-US" altLang="ko-KR" sz="1200" b="1" dirty="0"/>
              <a:t>U</a:t>
            </a:r>
            <a:r>
              <a:rPr lang="en-US" altLang="ko-KR" sz="1200" b="1" dirty="0" smtClean="0"/>
              <a:t>ser</a:t>
            </a:r>
            <a:r>
              <a:rPr lang="ko-KR" altLang="en-US" sz="1200" b="1" dirty="0" smtClean="0"/>
              <a:t>의</a:t>
            </a:r>
            <a:r>
              <a:rPr lang="en-US" altLang="ko-KR" sz="1200" b="1" dirty="0" smtClean="0"/>
              <a:t> Conversation </a:t>
            </a:r>
            <a:r>
              <a:rPr lang="ko-KR" altLang="en-US" sz="1200" b="1" dirty="0" smtClean="0"/>
              <a:t>조회</a:t>
            </a:r>
            <a:endParaRPr lang="en-US" altLang="ko-KR" sz="1200" b="1" dirty="0" smtClean="0"/>
          </a:p>
          <a:p>
            <a:pPr algn="ctr"/>
            <a:r>
              <a:rPr lang="en-US" altLang="ko-KR" sz="1000" dirty="0" smtClean="0"/>
              <a:t>https://docs.smooch.io/rest/#operation/listConversations</a:t>
            </a:r>
            <a:endParaRPr lang="ko-KR" altLang="en-US" sz="1000" dirty="0"/>
          </a:p>
        </p:txBody>
      </p:sp>
      <p:sp>
        <p:nvSpPr>
          <p:cNvPr id="11" name="직사각형 10"/>
          <p:cNvSpPr/>
          <p:nvPr/>
        </p:nvSpPr>
        <p:spPr>
          <a:xfrm>
            <a:off x="3402990" y="4589490"/>
            <a:ext cx="540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passControl</a:t>
            </a:r>
            <a:r>
              <a:rPr lang="en-US" altLang="ko-KR" sz="1200" b="1" dirty="0" smtClean="0"/>
              <a:t> to </a:t>
            </a:r>
            <a:r>
              <a:rPr lang="en-US" altLang="ko-KR" sz="1200" b="1" dirty="0" err="1" smtClean="0"/>
              <a:t>Zendesk</a:t>
            </a:r>
            <a:endParaRPr lang="en-US" altLang="ko-KR" sz="1200" b="1" dirty="0" smtClean="0"/>
          </a:p>
          <a:p>
            <a:pPr algn="ctr"/>
            <a:r>
              <a:rPr lang="en-US" altLang="ko-KR" sz="1000" dirty="0" smtClean="0"/>
              <a:t>https://docs.smooch.io/rest/#operation/passControl</a:t>
            </a:r>
            <a:r>
              <a:rPr lang="en-US" altLang="ko-KR" sz="1000" dirty="0"/>
              <a:t/>
            </a:r>
            <a:br>
              <a:rPr lang="en-US" altLang="ko-KR" sz="1000" dirty="0"/>
            </a:br>
            <a:r>
              <a:rPr lang="en-US" altLang="ko-KR" sz="1000" dirty="0"/>
              <a:t>https://docs.smooch.io/guide/switchboard/#metadata-sent-to-zendesk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3402990" y="5428169"/>
            <a:ext cx="5400000" cy="39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b="1" dirty="0" err="1" smtClean="0"/>
              <a:t>postMessage</a:t>
            </a:r>
            <a:endParaRPr lang="en-US" altLang="ko-KR" sz="1200" b="1" dirty="0" smtClean="0"/>
          </a:p>
          <a:p>
            <a:pPr algn="ctr"/>
            <a:r>
              <a:rPr lang="en-US" altLang="ko-KR" sz="1000" dirty="0" smtClean="0"/>
              <a:t>https://docs.smooch.io/rest/#operation/postMessage</a:t>
            </a:r>
            <a:endParaRPr lang="ko-KR" altLang="en-US" sz="1000" dirty="0"/>
          </a:p>
        </p:txBody>
      </p:sp>
      <p:cxnSp>
        <p:nvCxnSpPr>
          <p:cNvPr id="14" name="직선 화살표 연결선 13"/>
          <p:cNvCxnSpPr>
            <a:stCxn id="7" idx="2"/>
            <a:endCxn id="10" idx="0"/>
          </p:cNvCxnSpPr>
          <p:nvPr/>
        </p:nvCxnSpPr>
        <p:spPr>
          <a:xfrm flipH="1">
            <a:off x="3930352" y="2134766"/>
            <a:ext cx="2172638" cy="668395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>
            <a:stCxn id="7" idx="2"/>
            <a:endCxn id="8" idx="0"/>
          </p:cNvCxnSpPr>
          <p:nvPr/>
        </p:nvCxnSpPr>
        <p:spPr>
          <a:xfrm>
            <a:off x="6102990" y="2134766"/>
            <a:ext cx="2316937" cy="298681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>
            <a:stCxn id="8" idx="2"/>
            <a:endCxn id="9" idx="0"/>
          </p:cNvCxnSpPr>
          <p:nvPr/>
        </p:nvCxnSpPr>
        <p:spPr>
          <a:xfrm>
            <a:off x="8419927" y="2829447"/>
            <a:ext cx="0" cy="298681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직사각형 20"/>
          <p:cNvSpPr/>
          <p:nvPr/>
        </p:nvSpPr>
        <p:spPr>
          <a:xfrm>
            <a:off x="3402990" y="3822809"/>
            <a:ext cx="5400000" cy="46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b="1" dirty="0" smtClean="0"/>
              <a:t>Conversation</a:t>
            </a:r>
            <a:r>
              <a:rPr lang="ko-KR" altLang="en-US" sz="1200" b="1" dirty="0" smtClean="0"/>
              <a:t>의 </a:t>
            </a:r>
            <a:r>
              <a:rPr lang="en-US" altLang="ko-KR" sz="1200" b="1" dirty="0" err="1" smtClean="0"/>
              <a:t>activeSwitchboardIntegration</a:t>
            </a:r>
            <a:r>
              <a:rPr lang="en-US" altLang="ko-KR" sz="1200" b="1" dirty="0" smtClean="0"/>
              <a:t> </a:t>
            </a:r>
            <a:r>
              <a:rPr lang="ko-KR" altLang="en-US" sz="1200" b="1" dirty="0" smtClean="0"/>
              <a:t>확인</a:t>
            </a:r>
            <a:endParaRPr lang="en-US" altLang="ko-KR" sz="1200" b="1" dirty="0"/>
          </a:p>
          <a:p>
            <a:pPr algn="ctr"/>
            <a:r>
              <a:rPr lang="en-US" altLang="ko-KR" sz="1200" dirty="0" err="1" smtClean="0"/>
              <a:t>activeSwitchboardIntegration</a:t>
            </a:r>
            <a:r>
              <a:rPr lang="en-US" altLang="ko-KR" sz="1200" dirty="0" smtClean="0"/>
              <a:t>?.</a:t>
            </a:r>
            <a:r>
              <a:rPr lang="en-US" altLang="ko-KR" sz="1200" dirty="0" err="1" smtClean="0"/>
              <a:t>integrationType</a:t>
            </a:r>
            <a:r>
              <a:rPr lang="en-US" altLang="ko-KR" sz="1200" dirty="0" smtClean="0"/>
              <a:t> !== '</a:t>
            </a:r>
            <a:r>
              <a:rPr lang="en-US" altLang="ko-KR" sz="1200" dirty="0" err="1" smtClean="0"/>
              <a:t>zd:agentWorkspace</a:t>
            </a:r>
            <a:r>
              <a:rPr lang="en-US" altLang="ko-KR" sz="1200" dirty="0"/>
              <a:t>'</a:t>
            </a:r>
          </a:p>
        </p:txBody>
      </p:sp>
      <p:cxnSp>
        <p:nvCxnSpPr>
          <p:cNvPr id="23" name="직선 화살표 연결선 22"/>
          <p:cNvCxnSpPr>
            <a:stCxn id="10" idx="2"/>
            <a:endCxn id="21" idx="0"/>
          </p:cNvCxnSpPr>
          <p:nvPr/>
        </p:nvCxnSpPr>
        <p:spPr>
          <a:xfrm>
            <a:off x="3930352" y="3199161"/>
            <a:ext cx="2172638" cy="623648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>
            <a:stCxn id="9" idx="2"/>
            <a:endCxn id="21" idx="0"/>
          </p:cNvCxnSpPr>
          <p:nvPr/>
        </p:nvCxnSpPr>
        <p:spPr>
          <a:xfrm flipH="1">
            <a:off x="6102990" y="3524128"/>
            <a:ext cx="2316937" cy="298681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>
            <a:stCxn id="21" idx="2"/>
            <a:endCxn id="11" idx="0"/>
          </p:cNvCxnSpPr>
          <p:nvPr/>
        </p:nvCxnSpPr>
        <p:spPr>
          <a:xfrm>
            <a:off x="6102990" y="4290809"/>
            <a:ext cx="0" cy="298681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>
            <a:stCxn id="11" idx="2"/>
            <a:endCxn id="12" idx="0"/>
          </p:cNvCxnSpPr>
          <p:nvPr/>
        </p:nvCxnSpPr>
        <p:spPr>
          <a:xfrm>
            <a:off x="6102990" y="5129490"/>
            <a:ext cx="0" cy="298679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8175768" y="1858214"/>
            <a:ext cx="25090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C00000"/>
                </a:solidFill>
              </a:rPr>
              <a:t>보통 </a:t>
            </a:r>
            <a:r>
              <a:rPr lang="en-US" altLang="ko-KR" sz="1000" dirty="0" err="1">
                <a:solidFill>
                  <a:srgbClr val="C00000"/>
                </a:solidFill>
              </a:rPr>
              <a:t>ExternalId</a:t>
            </a:r>
            <a:r>
              <a:rPr lang="en-US" altLang="ko-KR" sz="1000" dirty="0">
                <a:solidFill>
                  <a:srgbClr val="C00000"/>
                </a:solidFill>
              </a:rPr>
              <a:t> (=</a:t>
            </a:r>
            <a:r>
              <a:rPr lang="ko-KR" altLang="en-US" sz="1000" dirty="0" err="1" smtClean="0">
                <a:solidFill>
                  <a:srgbClr val="C00000"/>
                </a:solidFill>
              </a:rPr>
              <a:t>기간계</a:t>
            </a:r>
            <a:r>
              <a:rPr lang="ko-KR" altLang="en-US" sz="1000" dirty="0" smtClean="0">
                <a:solidFill>
                  <a:srgbClr val="C00000"/>
                </a:solidFill>
              </a:rPr>
              <a:t> </a:t>
            </a:r>
            <a:r>
              <a:rPr lang="en-US" altLang="ko-KR" sz="1000" dirty="0" smtClean="0">
                <a:solidFill>
                  <a:srgbClr val="C00000"/>
                </a:solidFill>
              </a:rPr>
              <a:t>User Key) </a:t>
            </a:r>
            <a:r>
              <a:rPr lang="ko-KR" altLang="en-US" sz="1000" dirty="0" smtClean="0">
                <a:solidFill>
                  <a:srgbClr val="C00000"/>
                </a:solidFill>
              </a:rPr>
              <a:t>사용</a:t>
            </a:r>
            <a:endParaRPr lang="ko-KR" altLang="en-US" sz="1000" dirty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374656" y="2852013"/>
            <a:ext cx="28200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C00000"/>
                </a:solidFill>
              </a:rPr>
              <a:t>User </a:t>
            </a:r>
            <a:r>
              <a:rPr lang="ko-KR" altLang="en-US" sz="1000" dirty="0" smtClean="0">
                <a:solidFill>
                  <a:srgbClr val="C00000"/>
                </a:solidFill>
              </a:rPr>
              <a:t>생성 시 </a:t>
            </a:r>
            <a:r>
              <a:rPr lang="en-US" altLang="ko-KR" sz="1000" dirty="0" err="1" smtClean="0">
                <a:solidFill>
                  <a:srgbClr val="C00000"/>
                </a:solidFill>
              </a:rPr>
              <a:t>ExternalId</a:t>
            </a:r>
            <a:r>
              <a:rPr lang="ko-KR" altLang="en-US" sz="1000" dirty="0" smtClean="0">
                <a:solidFill>
                  <a:srgbClr val="C00000"/>
                </a:solidFill>
              </a:rPr>
              <a:t>에 </a:t>
            </a:r>
            <a:r>
              <a:rPr lang="ko-KR" altLang="en-US" sz="1000" dirty="0" err="1" smtClean="0">
                <a:solidFill>
                  <a:srgbClr val="C00000"/>
                </a:solidFill>
              </a:rPr>
              <a:t>기간계</a:t>
            </a:r>
            <a:r>
              <a:rPr lang="ko-KR" altLang="en-US" sz="1000" dirty="0" smtClean="0">
                <a:solidFill>
                  <a:srgbClr val="C00000"/>
                </a:solidFill>
              </a:rPr>
              <a:t> 회원</a:t>
            </a:r>
            <a:r>
              <a:rPr lang="en-US" altLang="ko-KR" sz="1000" dirty="0" smtClean="0">
                <a:solidFill>
                  <a:srgbClr val="C00000"/>
                </a:solidFill>
              </a:rPr>
              <a:t>ID </a:t>
            </a:r>
            <a:r>
              <a:rPr lang="ko-KR" altLang="en-US" sz="1000" dirty="0" smtClean="0">
                <a:solidFill>
                  <a:srgbClr val="C00000"/>
                </a:solidFill>
              </a:rPr>
              <a:t>저장</a:t>
            </a:r>
            <a:endParaRPr lang="ko-KR" altLang="en-US" sz="1000" dirty="0">
              <a:solidFill>
                <a:srgbClr val="C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89151" y="4291746"/>
            <a:ext cx="31630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C00000"/>
                </a:solidFill>
              </a:rPr>
              <a:t>“</a:t>
            </a:r>
            <a:r>
              <a:rPr lang="en-US" altLang="ko-KR" sz="1000" dirty="0" err="1" smtClean="0">
                <a:solidFill>
                  <a:srgbClr val="C00000"/>
                </a:solidFill>
              </a:rPr>
              <a:t>zd:agentWorkspace</a:t>
            </a:r>
            <a:r>
              <a:rPr lang="en-US" altLang="ko-KR" sz="1000" dirty="0" smtClean="0">
                <a:solidFill>
                  <a:srgbClr val="C00000"/>
                </a:solidFill>
              </a:rPr>
              <a:t>”</a:t>
            </a:r>
            <a:r>
              <a:rPr lang="ko-KR" altLang="en-US" sz="1000" dirty="0" smtClean="0">
                <a:solidFill>
                  <a:srgbClr val="C00000"/>
                </a:solidFill>
              </a:rPr>
              <a:t>일 경우</a:t>
            </a:r>
            <a:r>
              <a:rPr lang="en-US" altLang="ko-KR" sz="1000" dirty="0" smtClean="0">
                <a:solidFill>
                  <a:srgbClr val="C00000"/>
                </a:solidFill>
              </a:rPr>
              <a:t>, </a:t>
            </a:r>
            <a:r>
              <a:rPr lang="ko-KR" altLang="en-US" sz="1000" dirty="0" err="1" smtClean="0">
                <a:solidFill>
                  <a:srgbClr val="C00000"/>
                </a:solidFill>
              </a:rPr>
              <a:t>젠데스크</a:t>
            </a:r>
            <a:r>
              <a:rPr lang="en-US" altLang="ko-KR" sz="1000" dirty="0">
                <a:solidFill>
                  <a:srgbClr val="C00000"/>
                </a:solidFill>
              </a:rPr>
              <a:t> </a:t>
            </a:r>
            <a:r>
              <a:rPr lang="ko-KR" altLang="en-US" sz="1000" dirty="0" err="1" smtClean="0">
                <a:solidFill>
                  <a:srgbClr val="C00000"/>
                </a:solidFill>
              </a:rPr>
              <a:t>상담사</a:t>
            </a:r>
            <a:r>
              <a:rPr lang="ko-KR" altLang="en-US" sz="1000" dirty="0" smtClean="0">
                <a:solidFill>
                  <a:srgbClr val="C00000"/>
                </a:solidFill>
              </a:rPr>
              <a:t> 연결</a:t>
            </a:r>
            <a:endParaRPr lang="ko-KR" altLang="en-US" sz="1000" dirty="0">
              <a:solidFill>
                <a:srgbClr val="C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615260" y="3550357"/>
            <a:ext cx="22365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C00000"/>
                </a:solidFill>
              </a:rPr>
              <a:t>metadata</a:t>
            </a:r>
            <a:r>
              <a:rPr lang="ko-KR" altLang="en-US" sz="1000" dirty="0" smtClean="0">
                <a:solidFill>
                  <a:srgbClr val="C00000"/>
                </a:solidFill>
              </a:rPr>
              <a:t>에 </a:t>
            </a:r>
            <a:r>
              <a:rPr lang="en-US" altLang="ko-KR" sz="1000" dirty="0" smtClean="0">
                <a:solidFill>
                  <a:srgbClr val="C00000"/>
                </a:solidFill>
              </a:rPr>
              <a:t>custom</a:t>
            </a:r>
            <a:r>
              <a:rPr lang="ko-KR" altLang="en-US" sz="1000" dirty="0" smtClean="0">
                <a:solidFill>
                  <a:srgbClr val="C00000"/>
                </a:solidFill>
              </a:rPr>
              <a:t>한 값 저장 가능</a:t>
            </a:r>
            <a:endParaRPr lang="ko-KR" altLang="en-US" sz="1000" dirty="0">
              <a:solidFill>
                <a:srgbClr val="C00000"/>
              </a:solidFill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4032990" y="1044085"/>
            <a:ext cx="4140000" cy="39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외부로부터 메시지 전송</a:t>
            </a:r>
            <a:endParaRPr lang="ko-KR" altLang="en-US" sz="1200" dirty="0"/>
          </a:p>
        </p:txBody>
      </p:sp>
      <p:cxnSp>
        <p:nvCxnSpPr>
          <p:cNvPr id="73" name="직선 화살표 연결선 72"/>
          <p:cNvCxnSpPr>
            <a:stCxn id="72" idx="2"/>
            <a:endCxn id="7" idx="0"/>
          </p:cNvCxnSpPr>
          <p:nvPr/>
        </p:nvCxnSpPr>
        <p:spPr>
          <a:xfrm>
            <a:off x="6102990" y="1440085"/>
            <a:ext cx="0" cy="298681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8773123" y="4659435"/>
            <a:ext cx="2507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err="1" smtClean="0">
                <a:solidFill>
                  <a:srgbClr val="C00000"/>
                </a:solidFill>
              </a:rPr>
              <a:t>passControl</a:t>
            </a:r>
            <a:r>
              <a:rPr lang="en-US" altLang="ko-KR" sz="1000" dirty="0" smtClean="0">
                <a:solidFill>
                  <a:srgbClr val="C00000"/>
                </a:solidFill>
              </a:rPr>
              <a:t> </a:t>
            </a:r>
            <a:r>
              <a:rPr lang="ko-KR" altLang="en-US" sz="1000" dirty="0" smtClean="0">
                <a:solidFill>
                  <a:srgbClr val="C00000"/>
                </a:solidFill>
              </a:rPr>
              <a:t>시 티켓이 새로 생성된다면 </a:t>
            </a:r>
            <a:endParaRPr lang="en-US" altLang="ko-KR" sz="1000" dirty="0" smtClean="0">
              <a:solidFill>
                <a:srgbClr val="C00000"/>
              </a:solidFill>
            </a:endParaRPr>
          </a:p>
          <a:p>
            <a:r>
              <a:rPr lang="ko-KR" altLang="en-US" sz="1000" dirty="0" err="1" smtClean="0">
                <a:solidFill>
                  <a:srgbClr val="C00000"/>
                </a:solidFill>
              </a:rPr>
              <a:t>티켓필드</a:t>
            </a:r>
            <a:r>
              <a:rPr lang="en-US" altLang="ko-KR" sz="1000" dirty="0" smtClean="0">
                <a:solidFill>
                  <a:srgbClr val="C00000"/>
                </a:solidFill>
              </a:rPr>
              <a:t>, </a:t>
            </a:r>
            <a:r>
              <a:rPr lang="ko-KR" altLang="en-US" sz="1000" dirty="0" smtClean="0">
                <a:solidFill>
                  <a:srgbClr val="C00000"/>
                </a:solidFill>
              </a:rPr>
              <a:t>시스템필드에 값을 전달 가능</a:t>
            </a:r>
            <a:endParaRPr lang="ko-KR" altLang="en-US" sz="1000" dirty="0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 rot="422614">
            <a:off x="7391350" y="2140981"/>
            <a:ext cx="870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C00000"/>
                </a:solidFill>
              </a:rPr>
              <a:t>유저가 없음</a:t>
            </a:r>
            <a:endParaRPr lang="ko-KR" altLang="en-US" sz="1000" dirty="0">
              <a:solidFill>
                <a:srgbClr val="C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 rot="20434105">
            <a:off x="4497539" y="2271658"/>
            <a:ext cx="870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C00000"/>
                </a:solidFill>
              </a:rPr>
              <a:t>유저가 있음</a:t>
            </a:r>
            <a:endParaRPr lang="ko-KR" altLang="en-US" sz="1000" dirty="0">
              <a:solidFill>
                <a:srgbClr val="C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54654" y="6189129"/>
            <a:ext cx="11496674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200" dirty="0" err="1" smtClean="0">
                <a:latin typeface="+mj-lt"/>
              </a:rPr>
              <a:t>젠데스크</a:t>
            </a:r>
            <a:r>
              <a:rPr lang="ko-KR" altLang="en-US" sz="1200" dirty="0" smtClean="0">
                <a:latin typeface="+mj-lt"/>
              </a:rPr>
              <a:t> 관리센터 </a:t>
            </a:r>
            <a:r>
              <a:rPr lang="en-US" altLang="ko-KR" sz="1200" dirty="0" smtClean="0">
                <a:latin typeface="+mj-lt"/>
              </a:rPr>
              <a:t>&gt; </a:t>
            </a:r>
            <a:r>
              <a:rPr lang="ko-KR" altLang="en-US" sz="1200" dirty="0" smtClean="0">
                <a:latin typeface="+mj-lt"/>
              </a:rPr>
              <a:t>앱 </a:t>
            </a:r>
            <a:r>
              <a:rPr lang="ko-KR" altLang="en-US" sz="1200" dirty="0">
                <a:latin typeface="+mj-lt"/>
              </a:rPr>
              <a:t>및 연동 </a:t>
            </a:r>
            <a:r>
              <a:rPr lang="ko-KR" altLang="en-US" sz="1200" dirty="0" smtClean="0">
                <a:latin typeface="+mj-lt"/>
              </a:rPr>
              <a:t>서비스 </a:t>
            </a:r>
            <a:r>
              <a:rPr lang="en-US" altLang="ko-KR" sz="1200" dirty="0" smtClean="0">
                <a:latin typeface="+mj-lt"/>
              </a:rPr>
              <a:t>&gt; API &gt; </a:t>
            </a:r>
            <a:r>
              <a:rPr lang="ko-KR" altLang="en-US" sz="1200" dirty="0" smtClean="0">
                <a:latin typeface="+mj-lt"/>
              </a:rPr>
              <a:t>대화 </a:t>
            </a:r>
            <a:r>
              <a:rPr lang="en-US" altLang="ko-KR" sz="1200" dirty="0" smtClean="0">
                <a:latin typeface="+mj-lt"/>
              </a:rPr>
              <a:t>API</a:t>
            </a:r>
            <a:r>
              <a:rPr lang="ko-KR" altLang="en-US" sz="1200" dirty="0" smtClean="0">
                <a:latin typeface="+mj-lt"/>
              </a:rPr>
              <a:t>에서 </a:t>
            </a:r>
            <a:r>
              <a:rPr lang="ko-KR" altLang="en-US" sz="1200" dirty="0">
                <a:latin typeface="+mj-lt"/>
              </a:rPr>
              <a:t>앱</a:t>
            </a:r>
            <a:r>
              <a:rPr lang="en-US" altLang="ko-KR" sz="1200" dirty="0">
                <a:latin typeface="+mj-lt"/>
              </a:rPr>
              <a:t>ID, </a:t>
            </a:r>
            <a:r>
              <a:rPr lang="ko-KR" altLang="en-US" sz="1200" dirty="0">
                <a:latin typeface="+mj-lt"/>
              </a:rPr>
              <a:t>키</a:t>
            </a:r>
            <a:r>
              <a:rPr lang="en-US" altLang="ko-KR" sz="1200" dirty="0">
                <a:latin typeface="+mj-lt"/>
              </a:rPr>
              <a:t>ID, </a:t>
            </a:r>
            <a:r>
              <a:rPr lang="ko-KR" altLang="en-US" sz="1200" dirty="0">
                <a:latin typeface="+mj-lt"/>
              </a:rPr>
              <a:t>비밀키 생성</a:t>
            </a:r>
          </a:p>
        </p:txBody>
      </p:sp>
    </p:spTree>
    <p:extLst>
      <p:ext uri="{BB962C8B-B14F-4D97-AF65-F5344CB8AC3E}">
        <p14:creationId xmlns:p14="http://schemas.microsoft.com/office/powerpoint/2010/main" val="255740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365359" y="812654"/>
            <a:ext cx="11496675" cy="46318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365359" y="5689542"/>
            <a:ext cx="1149667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200" dirty="0" err="1" smtClean="0">
                <a:latin typeface="+mj-lt"/>
              </a:rPr>
              <a:t>젠데스크</a:t>
            </a:r>
            <a:r>
              <a:rPr lang="ko-KR" altLang="en-US" sz="1200" dirty="0" smtClean="0">
                <a:latin typeface="+mj-lt"/>
              </a:rPr>
              <a:t> 관리센터 </a:t>
            </a:r>
            <a:r>
              <a:rPr lang="en-US" altLang="ko-KR" sz="1200" dirty="0" smtClean="0">
                <a:latin typeface="+mj-lt"/>
              </a:rPr>
              <a:t>&gt; </a:t>
            </a:r>
            <a:r>
              <a:rPr lang="ko-KR" altLang="en-US" sz="1200" dirty="0" smtClean="0">
                <a:latin typeface="+mj-lt"/>
              </a:rPr>
              <a:t>앱 및 연동 서비스</a:t>
            </a:r>
            <a:r>
              <a:rPr lang="en-US" altLang="ko-KR" sz="1200" dirty="0">
                <a:latin typeface="+mj-lt"/>
              </a:rPr>
              <a:t> </a:t>
            </a:r>
            <a:r>
              <a:rPr lang="en-US" altLang="ko-KR" sz="1200" dirty="0" smtClean="0">
                <a:latin typeface="+mj-lt"/>
              </a:rPr>
              <a:t>&gt; </a:t>
            </a:r>
            <a:r>
              <a:rPr lang="ko-KR" altLang="en-US" sz="1200" dirty="0" err="1" smtClean="0">
                <a:latin typeface="+mj-lt"/>
              </a:rPr>
              <a:t>연동서비스</a:t>
            </a:r>
            <a:r>
              <a:rPr lang="en-US" altLang="ko-KR" sz="1200" dirty="0">
                <a:latin typeface="+mj-lt"/>
              </a:rPr>
              <a:t> </a:t>
            </a:r>
            <a:r>
              <a:rPr lang="en-US" altLang="ko-KR" sz="1200" dirty="0" smtClean="0">
                <a:latin typeface="+mj-lt"/>
              </a:rPr>
              <a:t>&gt;</a:t>
            </a:r>
            <a:r>
              <a:rPr lang="ko-KR" altLang="en-US" sz="1200" dirty="0" smtClean="0">
                <a:latin typeface="+mj-lt"/>
              </a:rPr>
              <a:t>대화 연동</a:t>
            </a:r>
            <a:r>
              <a:rPr lang="en-US" altLang="ko-KR" sz="1200" dirty="0" smtClean="0">
                <a:latin typeface="+mj-lt"/>
              </a:rPr>
              <a:t> </a:t>
            </a:r>
            <a:r>
              <a:rPr lang="ko-KR" altLang="en-US" sz="1200" dirty="0" smtClean="0">
                <a:latin typeface="+mj-lt"/>
              </a:rPr>
              <a:t>에서 </a:t>
            </a:r>
            <a:r>
              <a:rPr lang="ko-KR" altLang="en-US" sz="1200" dirty="0" err="1" smtClean="0">
                <a:latin typeface="+mj-lt"/>
              </a:rPr>
              <a:t>젠데스크로부터</a:t>
            </a:r>
            <a:r>
              <a:rPr lang="ko-KR" altLang="en-US" sz="1200" dirty="0" smtClean="0">
                <a:latin typeface="+mj-lt"/>
              </a:rPr>
              <a:t> 오는 대화를 </a:t>
            </a:r>
            <a:r>
              <a:rPr lang="ko-KR" altLang="en-US" sz="1200" dirty="0" err="1" smtClean="0">
                <a:latin typeface="+mj-lt"/>
              </a:rPr>
              <a:t>기간계로</a:t>
            </a:r>
            <a:r>
              <a:rPr lang="ko-KR" altLang="en-US" sz="1200" dirty="0" smtClean="0">
                <a:latin typeface="+mj-lt"/>
              </a:rPr>
              <a:t> 전송하는 </a:t>
            </a:r>
            <a:r>
              <a:rPr lang="ko-KR" altLang="en-US" sz="1200" dirty="0" err="1" smtClean="0">
                <a:latin typeface="+mj-lt"/>
              </a:rPr>
              <a:t>웹훅</a:t>
            </a:r>
            <a:r>
              <a:rPr lang="ko-KR" altLang="en-US" sz="1200" dirty="0" smtClean="0">
                <a:latin typeface="+mj-lt"/>
              </a:rPr>
              <a:t> 생성 필수</a:t>
            </a:r>
            <a:r>
              <a:rPr lang="en-US" altLang="ko-KR" sz="1200" dirty="0" smtClean="0">
                <a:latin typeface="+mj-lt"/>
              </a:rPr>
              <a:t/>
            </a:r>
            <a:br>
              <a:rPr lang="en-US" altLang="ko-KR" sz="1200" dirty="0" smtClean="0">
                <a:latin typeface="+mj-lt"/>
              </a:rPr>
            </a:br>
            <a:r>
              <a:rPr lang="en-US" altLang="ko-KR" sz="1200" dirty="0" smtClean="0">
                <a:latin typeface="+mj-lt"/>
              </a:rPr>
              <a:t>(</a:t>
            </a:r>
            <a:r>
              <a:rPr lang="ko-KR" altLang="en-US" sz="1200" dirty="0" smtClean="0">
                <a:latin typeface="+mj-lt"/>
              </a:rPr>
              <a:t>대화를 받아 처리할 </a:t>
            </a:r>
            <a:r>
              <a:rPr lang="ko-KR" altLang="en-US" sz="1200" dirty="0" err="1" smtClean="0">
                <a:latin typeface="+mj-lt"/>
              </a:rPr>
              <a:t>웹훅</a:t>
            </a:r>
            <a:r>
              <a:rPr lang="ko-KR" altLang="en-US" sz="1200" dirty="0" smtClean="0">
                <a:latin typeface="+mj-lt"/>
              </a:rPr>
              <a:t> </a:t>
            </a:r>
            <a:r>
              <a:rPr lang="ko-KR" altLang="en-US" sz="1200" dirty="0" err="1" smtClean="0">
                <a:latin typeface="+mj-lt"/>
              </a:rPr>
              <a:t>엔드포인트</a:t>
            </a:r>
            <a:r>
              <a:rPr lang="ko-KR" altLang="en-US" sz="1200" dirty="0" smtClean="0">
                <a:latin typeface="+mj-lt"/>
              </a:rPr>
              <a:t> 설정</a:t>
            </a:r>
            <a:r>
              <a:rPr lang="en-US" altLang="ko-KR" sz="1200" dirty="0" smtClean="0">
                <a:latin typeface="+mj-lt"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ko-KR" altLang="en-US" sz="1200" dirty="0" smtClean="0">
                <a:latin typeface="+mj-lt"/>
              </a:rPr>
              <a:t>받은 </a:t>
            </a:r>
            <a:r>
              <a:rPr lang="ko-KR" altLang="en-US" sz="1200" dirty="0" err="1" smtClean="0">
                <a:latin typeface="+mj-lt"/>
              </a:rPr>
              <a:t>웹훅의</a:t>
            </a:r>
            <a:r>
              <a:rPr lang="ko-KR" altLang="en-US" sz="1200" dirty="0" smtClean="0">
                <a:latin typeface="+mj-lt"/>
              </a:rPr>
              <a:t> </a:t>
            </a:r>
            <a:r>
              <a:rPr lang="ko-KR" altLang="en-US" sz="1200" dirty="0" err="1" smtClean="0">
                <a:latin typeface="+mj-lt"/>
              </a:rPr>
              <a:t>상담사</a:t>
            </a:r>
            <a:r>
              <a:rPr lang="ko-KR" altLang="en-US" sz="1200" dirty="0" smtClean="0">
                <a:latin typeface="+mj-lt"/>
              </a:rPr>
              <a:t> 메시지를 표출하는 방법은 개발 주체가 편한 방식으로 개발</a:t>
            </a:r>
            <a:endParaRPr lang="en-US" altLang="ko-KR" sz="1200" dirty="0" smtClean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359" y="346751"/>
            <a:ext cx="4071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err="1" smtClean="0">
                <a:latin typeface="+mj-lt"/>
              </a:rPr>
              <a:t>웹훅을</a:t>
            </a:r>
            <a:r>
              <a:rPr lang="ko-KR" altLang="en-US" sz="1600" b="1" dirty="0" smtClean="0">
                <a:latin typeface="+mj-lt"/>
              </a:rPr>
              <a:t> 통한 대화 전달 </a:t>
            </a:r>
            <a:r>
              <a:rPr lang="en-US" altLang="ko-KR" sz="1600" b="1" dirty="0" smtClean="0">
                <a:latin typeface="+mj-lt"/>
              </a:rPr>
              <a:t>Flow</a:t>
            </a:r>
          </a:p>
        </p:txBody>
      </p:sp>
      <p:grpSp>
        <p:nvGrpSpPr>
          <p:cNvPr id="16" name="그룹 15"/>
          <p:cNvGrpSpPr/>
          <p:nvPr/>
        </p:nvGrpSpPr>
        <p:grpSpPr>
          <a:xfrm>
            <a:off x="3413696" y="1062341"/>
            <a:ext cx="5400000" cy="4132425"/>
            <a:chOff x="3396182" y="1280102"/>
            <a:chExt cx="5400000" cy="4132425"/>
          </a:xfrm>
        </p:grpSpPr>
        <p:cxnSp>
          <p:nvCxnSpPr>
            <p:cNvPr id="10" name="직선 화살표 연결선 9"/>
            <p:cNvCxnSpPr>
              <a:stCxn id="63" idx="2"/>
              <a:endCxn id="7" idx="0"/>
            </p:cNvCxnSpPr>
            <p:nvPr/>
          </p:nvCxnSpPr>
          <p:spPr>
            <a:xfrm>
              <a:off x="6096182" y="1820102"/>
              <a:ext cx="0" cy="611884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직선 화살표 연결선 10"/>
            <p:cNvCxnSpPr>
              <a:stCxn id="7" idx="2"/>
              <a:endCxn id="5" idx="0"/>
            </p:cNvCxnSpPr>
            <p:nvPr/>
          </p:nvCxnSpPr>
          <p:spPr>
            <a:xfrm>
              <a:off x="6096182" y="4341819"/>
              <a:ext cx="0" cy="530708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" name="직사각형 4"/>
            <p:cNvSpPr/>
            <p:nvPr/>
          </p:nvSpPr>
          <p:spPr>
            <a:xfrm>
              <a:off x="3396182" y="4872527"/>
              <a:ext cx="5400000" cy="54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dirty="0" smtClean="0"/>
                <a:t>외부 </a:t>
              </a:r>
              <a:r>
                <a:rPr lang="ko-KR" altLang="en-US" sz="1200" smtClean="0"/>
                <a:t>메시지 </a:t>
              </a:r>
              <a:r>
                <a:rPr lang="en-US" altLang="ko-KR" sz="1200" dirty="0" err="1" smtClean="0"/>
                <a:t>api</a:t>
              </a:r>
              <a:r>
                <a:rPr lang="en-US" altLang="ko-KR" sz="1200" dirty="0" smtClean="0"/>
                <a:t> </a:t>
              </a:r>
              <a:r>
                <a:rPr lang="ko-KR" altLang="en-US" sz="1200" dirty="0" smtClean="0"/>
                <a:t>전송</a:t>
              </a:r>
              <a:endParaRPr lang="ko-KR" altLang="en-US" sz="1200" dirty="0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3396182" y="2431986"/>
              <a:ext cx="5400000" cy="190983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ko-KR" altLang="en-US" sz="1200" dirty="0" err="1" smtClean="0"/>
                <a:t>웹훅</a:t>
              </a:r>
              <a:r>
                <a:rPr lang="ko-KR" altLang="en-US" sz="1200" dirty="0" smtClean="0"/>
                <a:t> </a:t>
              </a:r>
              <a:r>
                <a:rPr lang="ko-KR" altLang="en-US" sz="1200" dirty="0" err="1" smtClean="0"/>
                <a:t>엔드포인트으로</a:t>
              </a:r>
              <a:r>
                <a:rPr lang="ko-KR" altLang="en-US" sz="1200" dirty="0" smtClean="0"/>
                <a:t> 들어온 </a:t>
              </a:r>
              <a:r>
                <a:rPr lang="en-US" altLang="ko-KR" sz="1200" dirty="0" smtClean="0"/>
                <a:t>events </a:t>
              </a:r>
              <a:r>
                <a:rPr lang="ko-KR" altLang="en-US" sz="1200" dirty="0" smtClean="0"/>
                <a:t>확인 </a:t>
              </a:r>
              <a:endParaRPr lang="en-US" altLang="ko-KR" sz="1200" dirty="0" smtClean="0"/>
            </a:p>
            <a:p>
              <a:r>
                <a:rPr lang="ko-KR" altLang="en-US" sz="1200" dirty="0" err="1" smtClean="0"/>
                <a:t>젠데스크에서</a:t>
              </a:r>
              <a:r>
                <a:rPr lang="ko-KR" altLang="en-US" sz="1200" dirty="0" smtClean="0"/>
                <a:t> </a:t>
              </a:r>
              <a:r>
                <a:rPr lang="ko-KR" altLang="en-US" sz="1200" dirty="0"/>
                <a:t>들어온 메시지일 경우</a:t>
              </a:r>
              <a:r>
                <a:rPr lang="en-US" altLang="ko-KR" sz="1200" dirty="0" smtClean="0"/>
                <a:t>, </a:t>
              </a:r>
              <a:r>
                <a:rPr lang="ko-KR" altLang="en-US" sz="1200" dirty="0" smtClean="0"/>
                <a:t>이벤트 조건</a:t>
              </a:r>
              <a:endParaRPr lang="en-US" altLang="ko-KR" sz="1200" dirty="0" smtClean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/>
                <a:t>type=“</a:t>
              </a:r>
              <a:r>
                <a:rPr lang="en-US" altLang="ko-KR" sz="1200" dirty="0" err="1"/>
                <a:t>conversation:message</a:t>
              </a:r>
              <a:r>
                <a:rPr lang="en-US" altLang="ko-KR" sz="1200" dirty="0"/>
                <a:t>” </a:t>
              </a:r>
              <a:endParaRPr lang="en-US" altLang="ko-KR" sz="1200" dirty="0" smtClean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 err="1" smtClean="0"/>
                <a:t>payload.message.author.type</a:t>
              </a:r>
              <a:r>
                <a:rPr lang="en-US" altLang="ko-KR" sz="1200" dirty="0" smtClean="0"/>
                <a:t>=“business“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 err="1" smtClean="0"/>
                <a:t>payload.message.source.type</a:t>
              </a:r>
              <a:r>
                <a:rPr lang="en-US" altLang="ko-KR" sz="1200" dirty="0" smtClean="0"/>
                <a:t>=“</a:t>
              </a:r>
              <a:r>
                <a:rPr lang="en-US" altLang="ko-KR" sz="1200" dirty="0" err="1" smtClean="0"/>
                <a:t>zd:agentWorkspace</a:t>
              </a:r>
              <a:r>
                <a:rPr lang="en-US" altLang="ko-KR" sz="1200" dirty="0" smtClean="0"/>
                <a:t>”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 err="1" smtClean="0"/>
                <a:t>payload.message.source.type</a:t>
              </a:r>
              <a:r>
                <a:rPr lang="en-US" altLang="ko-KR" sz="1200" dirty="0" smtClean="0"/>
                <a:t>=“</a:t>
              </a:r>
              <a:r>
                <a:rPr lang="en-US" altLang="ko-KR" sz="1200" dirty="0" err="1" smtClean="0"/>
                <a:t>sunco_web</a:t>
              </a:r>
              <a:r>
                <a:rPr lang="en-US" altLang="ko-KR" sz="1200" dirty="0" smtClean="0"/>
                <a:t>” or “</a:t>
              </a:r>
              <a:r>
                <a:rPr lang="en-US" altLang="ko-KR" sz="1200" dirty="0" err="1" smtClean="0"/>
                <a:t>sunco_api</a:t>
              </a:r>
              <a:r>
                <a:rPr lang="en-US" altLang="ko-KR" sz="1200" dirty="0" smtClean="0"/>
                <a:t>”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US" altLang="ko-KR" sz="1200" dirty="0"/>
            </a:p>
            <a:p>
              <a:r>
                <a:rPr lang="en-US" altLang="ko-KR" sz="1200" dirty="0" smtClean="0">
                  <a:hlinkClick r:id="rId2"/>
                </a:rPr>
                <a:t>https://docs.smooch.io/rest/#section/Webhook-Triggers</a:t>
              </a:r>
              <a:endParaRPr lang="en-US" altLang="ko-KR" sz="1200" dirty="0" smtClean="0"/>
            </a:p>
            <a:p>
              <a:r>
                <a:rPr lang="en-US" altLang="ko-KR" sz="1200" dirty="0" smtClean="0"/>
                <a:t>https://docs.smooch.io/rest/#operation/eventWebhooks</a:t>
              </a:r>
              <a:endParaRPr lang="en-US" altLang="ko-KR" sz="1200" dirty="0"/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3396182" y="1280102"/>
              <a:ext cx="5400000" cy="54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dirty="0" err="1" smtClean="0"/>
                <a:t>젠데스크에서</a:t>
              </a:r>
              <a:r>
                <a:rPr lang="ko-KR" altLang="en-US" sz="1200" dirty="0" smtClean="0"/>
                <a:t> 상담원 메시지 전송</a:t>
              </a:r>
              <a:endParaRPr lang="en-US" altLang="ko-KR" sz="1200" dirty="0" smtClean="0"/>
            </a:p>
            <a:p>
              <a:pPr algn="ctr"/>
              <a:r>
                <a:rPr lang="ko-KR" altLang="en-US" sz="1200" dirty="0" smtClean="0"/>
                <a:t>대화 연동 서비스에 </a:t>
              </a:r>
              <a:r>
                <a:rPr lang="ko-KR" altLang="en-US" sz="1200" dirty="0" err="1" smtClean="0"/>
                <a:t>엔드포인트로</a:t>
              </a:r>
              <a:r>
                <a:rPr lang="ko-KR" altLang="en-US" sz="1200" dirty="0" smtClean="0"/>
                <a:t> 설정된 </a:t>
              </a:r>
              <a:r>
                <a:rPr lang="ko-KR" altLang="en-US" sz="1200" dirty="0" err="1" smtClean="0"/>
                <a:t>웹훅으로</a:t>
              </a:r>
              <a:r>
                <a:rPr lang="ko-KR" altLang="en-US" sz="1200" dirty="0" smtClean="0"/>
                <a:t> </a:t>
              </a:r>
              <a:r>
                <a:rPr lang="en-US" altLang="ko-KR" sz="1200" dirty="0" smtClean="0"/>
                <a:t>events </a:t>
              </a:r>
              <a:r>
                <a:rPr lang="ko-KR" altLang="en-US" sz="1200" dirty="0" smtClean="0"/>
                <a:t>배열 전송</a:t>
              </a:r>
              <a:endParaRPr lang="en-US" altLang="ko-KR" sz="12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34962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297</Words>
  <Application>Microsoft Office PowerPoint</Application>
  <PresentationFormat>와이드스크린</PresentationFormat>
  <Paragraphs>47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KimEuddeum</dc:creator>
  <cp:lastModifiedBy>김소라</cp:lastModifiedBy>
  <cp:revision>103</cp:revision>
  <dcterms:created xsi:type="dcterms:W3CDTF">2023-12-06T08:10:28Z</dcterms:created>
  <dcterms:modified xsi:type="dcterms:W3CDTF">2023-12-19T03:01:08Z</dcterms:modified>
</cp:coreProperties>
</file>